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60" r:id="rId6"/>
    <p:sldId id="287" r:id="rId7"/>
    <p:sldId id="263" r:id="rId8"/>
    <p:sldId id="264" r:id="rId9"/>
    <p:sldId id="281" r:id="rId10"/>
    <p:sldId id="282" r:id="rId11"/>
    <p:sldId id="262" r:id="rId12"/>
    <p:sldId id="270" r:id="rId13"/>
    <p:sldId id="265" r:id="rId14"/>
    <p:sldId id="279" r:id="rId15"/>
    <p:sldId id="278" r:id="rId16"/>
    <p:sldId id="266" r:id="rId17"/>
    <p:sldId id="269" r:id="rId18"/>
    <p:sldId id="267" r:id="rId19"/>
    <p:sldId id="268" r:id="rId20"/>
    <p:sldId id="272" r:id="rId21"/>
    <p:sldId id="259" r:id="rId22"/>
    <p:sldId id="275" r:id="rId23"/>
    <p:sldId id="283" r:id="rId24"/>
    <p:sldId id="284" r:id="rId25"/>
    <p:sldId id="285" r:id="rId26"/>
    <p:sldId id="28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CF13-16ED-4275-AF24-127A3F3E8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0E0EB-9F47-4F23-B69E-B949FF294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25187-FFA5-4B81-AC0C-B91CBA41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8F67-3F26-4009-89AA-F884B288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8AE8-9D52-4DA0-8359-CA4C6F69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6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42C6-A35E-4E72-8BF4-6323AF2B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90622-9552-40F3-99A8-7713A4CFC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CEC4-839F-4FBC-B25C-72D8A584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7361-D241-4895-8978-CD41933B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BF33F-37A6-4D4E-A592-97641477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8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923EBF-EF15-4956-A4ED-678CD98B6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B6CA2-E8A4-4C31-A5F1-933C7516D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4011C-BB95-4663-B013-81CA3A36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FB219-01C8-4995-AE91-35C042F1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461E4-3982-481A-8680-04738A7C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03A-9292-43C8-B58D-5B811B96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6D2B-EBF3-4252-86CE-B57F910F9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7FF5-9FA7-47EA-A1B3-8750D251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695CE-8D58-4A3F-A6F8-8A9F5DAF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A7DDC-4CD3-4A1B-BEAB-5F5FA91F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88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902E-77C6-4E4B-A1C8-6CD236514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2D298-0E04-4EF8-9DF1-C0DE7E813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C45CE-EDDB-4343-BD73-A04AB3ED0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0A567-1914-4EDD-ABAD-439064A1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C0E1-168E-4A28-A341-D717C390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058C-5C3F-4F63-9662-3CC42D54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50A86-91D6-4D42-9FB3-E9CFA932B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C3E75-8A28-491E-A126-C34CFEF6B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185A7-E648-4B10-8157-70128EBA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00342-80F6-4AF3-93FB-23A5A643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4FF73-0581-4616-8E9C-6397F8CD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4C8A-126B-45D2-A85C-8654F1C2A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B1899-1F28-4278-88F8-0F7F4260C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F7779-C12C-4385-A1FC-29A1FFB9E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912063-188E-4387-A741-F2A7D37BA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D049C-9152-4518-8F07-AFA9793BF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C2E46-E8B3-4B12-8F38-D1EBAF84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60AE6A-A934-4D91-B786-97623C2C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28F13-AEEF-4788-9A7B-99A7929B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8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C2B1-C4D1-49A3-AC4D-AEF21BFD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27010-478E-47F8-9E75-00AAE46B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A7C4D-3A69-4AEE-9F8D-32690470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7EEC0-1BAB-4BB5-9447-3FC73A1CF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27E17-B1E9-4115-A1D6-704284F57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C337E1-21AB-4C34-996C-3E8726AC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30ECA-5FC3-4658-8A34-AA69C62D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7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1957-CDD3-473D-8A32-9B0591F1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EBE01-628E-4627-B4F4-58A27571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470AF-D8EC-4575-ADB4-CE089049F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0CB60-8421-4D19-A1E4-31A38BB0F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46A49-6DA2-4113-B5CB-3809D117A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122AE-F6A0-4717-BFB3-749A0D5E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4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A2066-8D62-44F8-9ABB-202F4153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1A76-05FB-4C94-8320-8AD622E4A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44346-D43E-43FC-B8BF-21DA0E855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326B9-3A45-486B-BF85-55FE33C0D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AFAC4-D5AB-423F-BF9D-B65043939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111B5-62DE-44EA-BE61-76EA33F6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0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855F54-C882-4EA1-83F8-88516C43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B571E-FC5A-47AD-AE1C-D5F257EB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CA4DB-F1ED-407E-A0E6-475D76FDF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4A2AA-B6E1-40FE-950B-0A367FD302D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2383E-30A1-4303-85C4-F16C72627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0DB67-BE59-4CEE-BA87-E2F0295F4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5F5A5-E651-4C34-9E41-82BD139E3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9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957D06-9607-4CCF-B91A-CF3571507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862AC-8B68-4614-8996-BCE47A9ADA5D}"/>
              </a:ext>
            </a:extLst>
          </p:cNvPr>
          <p:cNvSpPr txBox="1"/>
          <p:nvPr/>
        </p:nvSpPr>
        <p:spPr>
          <a:xfrm>
            <a:off x="2315183" y="1264596"/>
            <a:ext cx="4640094" cy="82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2697A-2AA3-4421-AE56-4EDC58ECC6B3}"/>
              </a:ext>
            </a:extLst>
          </p:cNvPr>
          <p:cNvSpPr txBox="1"/>
          <p:nvPr/>
        </p:nvSpPr>
        <p:spPr>
          <a:xfrm>
            <a:off x="447471" y="1216356"/>
            <a:ext cx="113981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u="sng" dirty="0">
                <a:latin typeface="OCR A Extended" panose="02010509020102010303" pitchFamily="50" charset="0"/>
              </a:rPr>
              <a:t>Complexity Matching of Auditory Stimuli &amp; EEG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6D132-8730-4241-BEBE-4A56224E6932}"/>
              </a:ext>
            </a:extLst>
          </p:cNvPr>
          <p:cNvSpPr txBox="1"/>
          <p:nvPr/>
        </p:nvSpPr>
        <p:spPr>
          <a:xfrm>
            <a:off x="2937753" y="30933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83D7C-3E5E-4EE2-BAE0-D8D245F92A3D}"/>
              </a:ext>
            </a:extLst>
          </p:cNvPr>
          <p:cNvSpPr txBox="1"/>
          <p:nvPr/>
        </p:nvSpPr>
        <p:spPr>
          <a:xfrm>
            <a:off x="3497091" y="4105391"/>
            <a:ext cx="438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Adolfo G. Ramirez-</a:t>
            </a:r>
            <a:r>
              <a:rPr lang="en-US" dirty="0" err="1">
                <a:latin typeface="OCR A Extended" panose="02010509020102010303" pitchFamily="50" charset="0"/>
              </a:rPr>
              <a:t>Aristizabal</a:t>
            </a:r>
            <a:endParaRPr lang="en-US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29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9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CB809-70CD-4897-A10B-03B384DA99E9}"/>
              </a:ext>
            </a:extLst>
          </p:cNvPr>
          <p:cNvSpPr txBox="1"/>
          <p:nvPr/>
        </p:nvSpPr>
        <p:spPr>
          <a:xfrm>
            <a:off x="281247" y="27368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CE845-AC5D-4749-BEE5-307E371C9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7012"/>
            <a:ext cx="12192000" cy="5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4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0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845BC-A131-4092-80EB-99D0250D434F}"/>
              </a:ext>
            </a:extLst>
          </p:cNvPr>
          <p:cNvSpPr txBox="1"/>
          <p:nvPr/>
        </p:nvSpPr>
        <p:spPr>
          <a:xfrm>
            <a:off x="1439694" y="8171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8E982-B8C8-44EE-A29E-540F1B58994A}"/>
              </a:ext>
            </a:extLst>
          </p:cNvPr>
          <p:cNvSpPr txBox="1"/>
          <p:nvPr/>
        </p:nvSpPr>
        <p:spPr>
          <a:xfrm>
            <a:off x="651753" y="36512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0779-EE85-414C-9BDF-235A4B7655DF}"/>
              </a:ext>
            </a:extLst>
          </p:cNvPr>
          <p:cNvSpPr txBox="1"/>
          <p:nvPr/>
        </p:nvSpPr>
        <p:spPr>
          <a:xfrm>
            <a:off x="379379" y="1186455"/>
            <a:ext cx="1145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OCR A Extended" panose="02010509020102010303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08F89A-8CD5-4B08-A50D-73E7AD756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57" y="1030624"/>
            <a:ext cx="9193876" cy="58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3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-1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845BC-A131-4092-80EB-99D0250D434F}"/>
              </a:ext>
            </a:extLst>
          </p:cNvPr>
          <p:cNvSpPr txBox="1"/>
          <p:nvPr/>
        </p:nvSpPr>
        <p:spPr>
          <a:xfrm>
            <a:off x="1439694" y="8171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8E982-B8C8-44EE-A29E-540F1B58994A}"/>
              </a:ext>
            </a:extLst>
          </p:cNvPr>
          <p:cNvSpPr txBox="1"/>
          <p:nvPr/>
        </p:nvSpPr>
        <p:spPr>
          <a:xfrm>
            <a:off x="651753" y="36512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0779-EE85-414C-9BDF-235A4B7655DF}"/>
              </a:ext>
            </a:extLst>
          </p:cNvPr>
          <p:cNvSpPr txBox="1"/>
          <p:nvPr/>
        </p:nvSpPr>
        <p:spPr>
          <a:xfrm>
            <a:off x="379379" y="1186455"/>
            <a:ext cx="114591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CR A Extended" panose="02010509020102010303" pitchFamily="50" charset="0"/>
              </a:rPr>
              <a:t>N = 11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Conditions = [EDM, Hermit-Thrush, Sine Ted, Symph1, Symph2, Ted Talk]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Stimuli Lengths: 4:20-4:42 mins</a:t>
            </a:r>
          </a:p>
          <a:p>
            <a:r>
              <a:rPr lang="en-US" sz="2000" dirty="0">
                <a:latin typeface="OCR A Extended" panose="02010509020102010303" pitchFamily="50" charset="0"/>
              </a:rPr>
              <a:t>EEG Recording Lengths: 4:20 mins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Audio and EEG Sample Rates: 2048 Hz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ICA component sample rates: 1024 Hz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ANT EEG system with 32 channel </a:t>
            </a:r>
            <a:r>
              <a:rPr lang="en-US" sz="2000" dirty="0" err="1">
                <a:latin typeface="OCR A Extended" panose="02010509020102010303" pitchFamily="50" charset="0"/>
              </a:rPr>
              <a:t>Waveguard</a:t>
            </a:r>
            <a:r>
              <a:rPr lang="en-US" sz="2000" dirty="0">
                <a:latin typeface="OCR A Extended" panose="02010509020102010303" pitchFamily="50" charset="0"/>
              </a:rPr>
              <a:t> electrode cap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EEG processed using </a:t>
            </a:r>
            <a:r>
              <a:rPr lang="en-US" sz="2000" dirty="0" err="1">
                <a:latin typeface="OCR A Extended" panose="02010509020102010303" pitchFamily="50" charset="0"/>
              </a:rPr>
              <a:t>EEGLab</a:t>
            </a:r>
            <a:r>
              <a:rPr lang="en-US" sz="2000" dirty="0">
                <a:latin typeface="OCR A Extended" panose="02010509020102010303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104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-1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845BC-A131-4092-80EB-99D0250D434F}"/>
              </a:ext>
            </a:extLst>
          </p:cNvPr>
          <p:cNvSpPr txBox="1"/>
          <p:nvPr/>
        </p:nvSpPr>
        <p:spPr>
          <a:xfrm>
            <a:off x="1439694" y="8171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8E982-B8C8-44EE-A29E-540F1B58994A}"/>
              </a:ext>
            </a:extLst>
          </p:cNvPr>
          <p:cNvSpPr txBox="1"/>
          <p:nvPr/>
        </p:nvSpPr>
        <p:spPr>
          <a:xfrm>
            <a:off x="651753" y="365125"/>
            <a:ext cx="5161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Processing and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0F1B21-43FE-4CF9-8686-017A8FB78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89" y="1168736"/>
            <a:ext cx="4551411" cy="5689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327586-4C32-4AFD-8CC7-51D7A9C47928}"/>
              </a:ext>
            </a:extLst>
          </p:cNvPr>
          <p:cNvSpPr txBox="1"/>
          <p:nvPr/>
        </p:nvSpPr>
        <p:spPr>
          <a:xfrm>
            <a:off x="476655" y="1386510"/>
            <a:ext cx="66791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CR A Extended" panose="02010509020102010303" pitchFamily="50" charset="0"/>
              </a:rPr>
              <a:t>EEG cleaned to remove 60 Hz line noise, removes 60 Hz sinusoids caused by A/C current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Probability function used for bad channel rejection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Data used had a .1 Hz High Pass filter to remove drift</a:t>
            </a:r>
          </a:p>
        </p:txBody>
      </p:sp>
    </p:spTree>
    <p:extLst>
      <p:ext uri="{BB962C8B-B14F-4D97-AF65-F5344CB8AC3E}">
        <p14:creationId xmlns:p14="http://schemas.microsoft.com/office/powerpoint/2010/main" val="274062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5" y="24939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845BC-A131-4092-80EB-99D0250D434F}"/>
              </a:ext>
            </a:extLst>
          </p:cNvPr>
          <p:cNvSpPr txBox="1"/>
          <p:nvPr/>
        </p:nvSpPr>
        <p:spPr>
          <a:xfrm>
            <a:off x="1439694" y="8171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8E982-B8C8-44EE-A29E-540F1B58994A}"/>
              </a:ext>
            </a:extLst>
          </p:cNvPr>
          <p:cNvSpPr txBox="1"/>
          <p:nvPr/>
        </p:nvSpPr>
        <p:spPr>
          <a:xfrm>
            <a:off x="651753" y="36512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A98E7-AC05-4F30-90B1-27948A72A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621" y="1055716"/>
            <a:ext cx="7736378" cy="58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0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845BC-A131-4092-80EB-99D0250D434F}"/>
              </a:ext>
            </a:extLst>
          </p:cNvPr>
          <p:cNvSpPr txBox="1"/>
          <p:nvPr/>
        </p:nvSpPr>
        <p:spPr>
          <a:xfrm>
            <a:off x="1439694" y="8171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8E982-B8C8-44EE-A29E-540F1B58994A}"/>
              </a:ext>
            </a:extLst>
          </p:cNvPr>
          <p:cNvSpPr txBox="1"/>
          <p:nvPr/>
        </p:nvSpPr>
        <p:spPr>
          <a:xfrm>
            <a:off x="651753" y="36512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C27F90-E4EA-40B4-9E3E-0B63CD299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115"/>
            <a:ext cx="12192000" cy="59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66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4" y="0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845BC-A131-4092-80EB-99D0250D434F}"/>
              </a:ext>
            </a:extLst>
          </p:cNvPr>
          <p:cNvSpPr txBox="1"/>
          <p:nvPr/>
        </p:nvSpPr>
        <p:spPr>
          <a:xfrm>
            <a:off x="1439694" y="8171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8E982-B8C8-44EE-A29E-540F1B58994A}"/>
              </a:ext>
            </a:extLst>
          </p:cNvPr>
          <p:cNvSpPr txBox="1"/>
          <p:nvPr/>
        </p:nvSpPr>
        <p:spPr>
          <a:xfrm>
            <a:off x="651753" y="36512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0C597-F2D7-4159-9E6D-F22EB4BE0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425"/>
            <a:ext cx="12192000" cy="5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4" y="0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845BC-A131-4092-80EB-99D0250D434F}"/>
              </a:ext>
            </a:extLst>
          </p:cNvPr>
          <p:cNvSpPr txBox="1"/>
          <p:nvPr/>
        </p:nvSpPr>
        <p:spPr>
          <a:xfrm>
            <a:off x="1439694" y="8171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8E982-B8C8-44EE-A29E-540F1B58994A}"/>
              </a:ext>
            </a:extLst>
          </p:cNvPr>
          <p:cNvSpPr txBox="1"/>
          <p:nvPr/>
        </p:nvSpPr>
        <p:spPr>
          <a:xfrm>
            <a:off x="651753" y="36512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A9714-A261-426D-B1CE-1949AB8EF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0478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166FFE-2164-41EA-8FAA-F8D3668CE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7" y="0"/>
            <a:ext cx="5225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845BC-A131-4092-80EB-99D0250D434F}"/>
              </a:ext>
            </a:extLst>
          </p:cNvPr>
          <p:cNvSpPr txBox="1"/>
          <p:nvPr/>
        </p:nvSpPr>
        <p:spPr>
          <a:xfrm>
            <a:off x="1439694" y="8171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8E982-B8C8-44EE-A29E-540F1B58994A}"/>
              </a:ext>
            </a:extLst>
          </p:cNvPr>
          <p:cNvSpPr txBox="1"/>
          <p:nvPr/>
        </p:nvSpPr>
        <p:spPr>
          <a:xfrm>
            <a:off x="651753" y="36512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438CD-F7FC-4528-AA62-02E54178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84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78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0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845BC-A131-4092-80EB-99D0250D434F}"/>
              </a:ext>
            </a:extLst>
          </p:cNvPr>
          <p:cNvSpPr txBox="1"/>
          <p:nvPr/>
        </p:nvSpPr>
        <p:spPr>
          <a:xfrm>
            <a:off x="1439694" y="8171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8E982-B8C8-44EE-A29E-540F1B58994A}"/>
              </a:ext>
            </a:extLst>
          </p:cNvPr>
          <p:cNvSpPr txBox="1"/>
          <p:nvPr/>
        </p:nvSpPr>
        <p:spPr>
          <a:xfrm>
            <a:off x="651753" y="36512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E3F81-8BCA-4A00-91D6-4DF22F7CA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4"/>
            <a:ext cx="12192000" cy="58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8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13825"/>
            <a:ext cx="12204168" cy="6858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6B177-33AA-48F3-8F0A-82846714A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5" y="1491609"/>
            <a:ext cx="3251842" cy="224096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BAE17C8-88C3-4877-83FC-54FF154691F3}"/>
              </a:ext>
            </a:extLst>
          </p:cNvPr>
          <p:cNvSpPr/>
          <p:nvPr/>
        </p:nvSpPr>
        <p:spPr>
          <a:xfrm>
            <a:off x="3689877" y="274899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478584-035C-48CD-BA9E-CCCE68E0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95" y="2011940"/>
            <a:ext cx="2511993" cy="283412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0BDDB0-0B2F-464C-A2E3-F921508DF4AE}"/>
              </a:ext>
            </a:extLst>
          </p:cNvPr>
          <p:cNvSpPr/>
          <p:nvPr/>
        </p:nvSpPr>
        <p:spPr>
          <a:xfrm>
            <a:off x="7340298" y="3656995"/>
            <a:ext cx="978408" cy="484632"/>
          </a:xfrm>
          <a:prstGeom prst="rightArrow">
            <a:avLst>
              <a:gd name="adj1" fmla="val 781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E4EFD2-D892-4E3E-96D8-44A51AD40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800" y="3233627"/>
            <a:ext cx="3526951" cy="14489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FD4EB5-CF3B-4C03-B6C8-744537C4F3DF}"/>
              </a:ext>
            </a:extLst>
          </p:cNvPr>
          <p:cNvSpPr txBox="1"/>
          <p:nvPr/>
        </p:nvSpPr>
        <p:spPr>
          <a:xfrm>
            <a:off x="644973" y="98569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Auditory Stimuli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66580-F21E-456A-81A3-33AEB19DF46E}"/>
              </a:ext>
            </a:extLst>
          </p:cNvPr>
          <p:cNvSpPr txBox="1"/>
          <p:nvPr/>
        </p:nvSpPr>
        <p:spPr>
          <a:xfrm>
            <a:off x="9174804" y="2748995"/>
            <a:ext cx="217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Brain Response</a:t>
            </a:r>
          </a:p>
        </p:txBody>
      </p:sp>
    </p:spTree>
    <p:extLst>
      <p:ext uri="{BB962C8B-B14F-4D97-AF65-F5344CB8AC3E}">
        <p14:creationId xmlns:p14="http://schemas.microsoft.com/office/powerpoint/2010/main" val="8664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0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845BC-A131-4092-80EB-99D0250D434F}"/>
              </a:ext>
            </a:extLst>
          </p:cNvPr>
          <p:cNvSpPr txBox="1"/>
          <p:nvPr/>
        </p:nvSpPr>
        <p:spPr>
          <a:xfrm>
            <a:off x="1439694" y="8171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8E982-B8C8-44EE-A29E-540F1B58994A}"/>
              </a:ext>
            </a:extLst>
          </p:cNvPr>
          <p:cNvSpPr txBox="1"/>
          <p:nvPr/>
        </p:nvSpPr>
        <p:spPr>
          <a:xfrm>
            <a:off x="651753" y="36512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9A39B-2038-4457-B3FF-6D7C99967A8C}"/>
              </a:ext>
            </a:extLst>
          </p:cNvPr>
          <p:cNvSpPr txBox="1"/>
          <p:nvPr/>
        </p:nvSpPr>
        <p:spPr>
          <a:xfrm>
            <a:off x="340468" y="1284051"/>
            <a:ext cx="116537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CR A Extended" panose="02010509020102010303" pitchFamily="50" charset="0"/>
              </a:rPr>
              <a:t>Two-way ANOVA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Linear Slopes ~ Stimuli*Cluster + Error(Participants/Stimuli*Cluster)</a:t>
            </a:r>
          </a:p>
          <a:p>
            <a:r>
              <a:rPr lang="en-US" sz="2000" dirty="0">
                <a:latin typeface="OCR A Extended" panose="02010509020102010303" pitchFamily="50" charset="0"/>
              </a:rPr>
              <a:t>P = 0.0633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Tukey Honest Significant Difference test</a:t>
            </a:r>
          </a:p>
          <a:p>
            <a:r>
              <a:rPr lang="en-US" sz="2000" dirty="0">
                <a:latin typeface="OCR A Extended" panose="02010509020102010303" pitchFamily="50" charset="0"/>
              </a:rPr>
              <a:t>Symphony1-Symphony2</a:t>
            </a:r>
          </a:p>
          <a:p>
            <a:r>
              <a:rPr lang="en-US" sz="2000" dirty="0">
                <a:latin typeface="OCR A Extended" panose="02010509020102010303" pitchFamily="50" charset="0"/>
              </a:rPr>
              <a:t>P = 0.0471</a:t>
            </a:r>
          </a:p>
        </p:txBody>
      </p:sp>
    </p:spTree>
    <p:extLst>
      <p:ext uri="{BB962C8B-B14F-4D97-AF65-F5344CB8AC3E}">
        <p14:creationId xmlns:p14="http://schemas.microsoft.com/office/powerpoint/2010/main" val="4223963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13825"/>
            <a:ext cx="12204168" cy="6858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6B177-33AA-48F3-8F0A-82846714A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3" y="2441649"/>
            <a:ext cx="3251842" cy="22409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E4EFD2-D892-4E3E-96D8-44A51AD40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00" y="3015179"/>
            <a:ext cx="3526951" cy="14489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FD4EB5-CF3B-4C03-B6C8-744537C4F3DF}"/>
              </a:ext>
            </a:extLst>
          </p:cNvPr>
          <p:cNvSpPr txBox="1"/>
          <p:nvPr/>
        </p:nvSpPr>
        <p:spPr>
          <a:xfrm>
            <a:off x="1150811" y="183370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Auditory Stimuli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66580-F21E-456A-81A3-33AEB19DF46E}"/>
              </a:ext>
            </a:extLst>
          </p:cNvPr>
          <p:cNvSpPr txBox="1"/>
          <p:nvPr/>
        </p:nvSpPr>
        <p:spPr>
          <a:xfrm>
            <a:off x="7338977" y="2018367"/>
            <a:ext cx="217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Brain Response</a:t>
            </a:r>
          </a:p>
        </p:txBody>
      </p:sp>
      <p:sp>
        <p:nvSpPr>
          <p:cNvPr id="4" name="Not Equal 3">
            <a:extLst>
              <a:ext uri="{FF2B5EF4-FFF2-40B4-BE49-F238E27FC236}">
                <a16:creationId xmlns:a16="http://schemas.microsoft.com/office/drawing/2014/main" id="{D4094550-D697-40E9-8B72-F3E507467F53}"/>
              </a:ext>
            </a:extLst>
          </p:cNvPr>
          <p:cNvSpPr/>
          <p:nvPr/>
        </p:nvSpPr>
        <p:spPr>
          <a:xfrm>
            <a:off x="4664951" y="3282473"/>
            <a:ext cx="1223389" cy="914400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8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-1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FFEAB-306E-4955-A924-98672C07B742}"/>
              </a:ext>
            </a:extLst>
          </p:cNvPr>
          <p:cNvSpPr txBox="1"/>
          <p:nvPr/>
        </p:nvSpPr>
        <p:spPr>
          <a:xfrm>
            <a:off x="382385" y="29925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702A9-178D-4C9D-A28D-66F3F097AC4C}"/>
              </a:ext>
            </a:extLst>
          </p:cNvPr>
          <p:cNvSpPr txBox="1"/>
          <p:nvPr/>
        </p:nvSpPr>
        <p:spPr>
          <a:xfrm>
            <a:off x="567116" y="32811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Discussion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D5BF5-41B1-46B4-B3B4-4C1E70968335}"/>
              </a:ext>
            </a:extLst>
          </p:cNvPr>
          <p:cNvSpPr txBox="1"/>
          <p:nvPr/>
        </p:nvSpPr>
        <p:spPr>
          <a:xfrm>
            <a:off x="567116" y="1213658"/>
            <a:ext cx="1119539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OCR A Extended" panose="02010509020102010303" pitchFamily="50" charset="0"/>
                <a:ea typeface="Cambria Math" panose="02040503050406030204" pitchFamily="18" charset="0"/>
              </a:rPr>
              <a:t>Orthogonal components = 1/f</a:t>
            </a: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r>
              <a:rPr lang="en-US" sz="2000" b="0" dirty="0">
                <a:latin typeface="OCR A Extended" panose="02010509020102010303" pitchFamily="50" charset="0"/>
                <a:ea typeface="Cambria Math" panose="02040503050406030204" pitchFamily="18" charset="0"/>
              </a:rPr>
              <a:t>ICA components = 1/f</a:t>
            </a: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r>
              <a:rPr lang="en-US" sz="2000" b="0" dirty="0">
                <a:latin typeface="OCR A Extended" panose="02010509020102010303" pitchFamily="50" charset="0"/>
                <a:ea typeface="Cambria Math" panose="02040503050406030204" pitchFamily="18" charset="0"/>
              </a:rPr>
              <a:t>Auditory, Occipital, Sensory-motor, Frontal regions = 1/f</a:t>
            </a: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endParaRPr lang="en-US" sz="2000" b="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r>
              <a:rPr lang="en-US" sz="2000" dirty="0" err="1">
                <a:latin typeface="OCR A Extended" panose="02010509020102010303" pitchFamily="50" charset="0"/>
                <a:ea typeface="Cambria Math" panose="02040503050406030204" pitchFamily="18" charset="0"/>
              </a:rPr>
              <a:t>Allegrini</a:t>
            </a:r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 et al., 2009</a:t>
            </a:r>
          </a:p>
          <a:p>
            <a:r>
              <a:rPr lang="en-US" sz="2000" b="0" dirty="0">
                <a:latin typeface="OCR A Extended" panose="02010509020102010303" pitchFamily="50" charset="0"/>
                <a:ea typeface="Cambria Math" panose="02040503050406030204" pitchFamily="18" charset="0"/>
              </a:rPr>
              <a:t>-CM predictions </a:t>
            </a:r>
          </a:p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-Endogenous self sustaining oscillations are most sensitive to 1/f stimuli</a:t>
            </a:r>
            <a:endParaRPr lang="en-US" sz="2000" b="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endParaRPr lang="en-US" sz="2000" b="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-1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FFEAB-306E-4955-A924-98672C07B742}"/>
              </a:ext>
            </a:extLst>
          </p:cNvPr>
          <p:cNvSpPr txBox="1"/>
          <p:nvPr/>
        </p:nvSpPr>
        <p:spPr>
          <a:xfrm>
            <a:off x="382385" y="29925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702A9-178D-4C9D-A28D-66F3F097AC4C}"/>
              </a:ext>
            </a:extLst>
          </p:cNvPr>
          <p:cNvSpPr txBox="1"/>
          <p:nvPr/>
        </p:nvSpPr>
        <p:spPr>
          <a:xfrm>
            <a:off x="567116" y="32811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Discussion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D5BF5-41B1-46B4-B3B4-4C1E70968335}"/>
              </a:ext>
            </a:extLst>
          </p:cNvPr>
          <p:cNvSpPr txBox="1"/>
          <p:nvPr/>
        </p:nvSpPr>
        <p:spPr>
          <a:xfrm>
            <a:off x="567116" y="1213658"/>
            <a:ext cx="1119539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Neural Modulation affected by prediction/error and familiarity </a:t>
            </a:r>
          </a:p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-beta band is most sensitive</a:t>
            </a:r>
          </a:p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-15-25 Hz</a:t>
            </a: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Dynamic Attending Theory</a:t>
            </a:r>
          </a:p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-Adherence to stimuli’s   (Endogenous neural   (Dynamic allocation</a:t>
            </a:r>
          </a:p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temporal complexity     = neural oscillations)* of attention)</a:t>
            </a: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Variability in modulation affected by novelty of stimuli </a:t>
            </a: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r>
              <a:rPr lang="en-US" sz="2000" b="0" dirty="0">
                <a:latin typeface="OCR A Extended" panose="02010509020102010303" pitchFamily="50" charset="0"/>
                <a:ea typeface="Cambria Math" panose="02040503050406030204" pitchFamily="18" charset="0"/>
              </a:rPr>
              <a:t>Repeated Presentations Experiment</a:t>
            </a: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Pseudo Entrainment on a larger scale</a:t>
            </a:r>
            <a:endParaRPr lang="en-US" sz="2000" b="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793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-1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FFEAB-306E-4955-A924-98672C07B742}"/>
              </a:ext>
            </a:extLst>
          </p:cNvPr>
          <p:cNvSpPr txBox="1"/>
          <p:nvPr/>
        </p:nvSpPr>
        <p:spPr>
          <a:xfrm>
            <a:off x="382385" y="29925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702A9-178D-4C9D-A28D-66F3F097AC4C}"/>
              </a:ext>
            </a:extLst>
          </p:cNvPr>
          <p:cNvSpPr txBox="1"/>
          <p:nvPr/>
        </p:nvSpPr>
        <p:spPr>
          <a:xfrm>
            <a:off x="567116" y="32811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Discussion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D5BF5-41B1-46B4-B3B4-4C1E70968335}"/>
              </a:ext>
            </a:extLst>
          </p:cNvPr>
          <p:cNvSpPr txBox="1"/>
          <p:nvPr/>
        </p:nvSpPr>
        <p:spPr>
          <a:xfrm>
            <a:off x="567116" y="1213658"/>
            <a:ext cx="111953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OCR A Extended" panose="02010509020102010303" pitchFamily="50" charset="0"/>
                <a:ea typeface="Cambria Math" panose="02040503050406030204" pitchFamily="18" charset="0"/>
              </a:rPr>
              <a:t>The </a:t>
            </a:r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simple</a:t>
            </a:r>
            <a:r>
              <a:rPr lang="en-US" sz="2000" b="0" dirty="0">
                <a:latin typeface="OCR A Extended" panose="02010509020102010303" pitchFamily="50" charset="0"/>
                <a:ea typeface="Cambria Math" panose="02040503050406030204" pitchFamily="18" charset="0"/>
              </a:rPr>
              <a:t> alternative explanation</a:t>
            </a: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-We didn’t find the proper way to extract the corresponding BR</a:t>
            </a:r>
          </a:p>
          <a:p>
            <a:endParaRPr lang="en-US" sz="2000" b="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endParaRPr lang="en-US" sz="200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EEG measurement </a:t>
            </a:r>
          </a:p>
          <a:p>
            <a:endParaRPr lang="en-US" sz="2000" b="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  <a:p>
            <a:r>
              <a:rPr lang="en-US" sz="2000" b="0" dirty="0">
                <a:latin typeface="OCR A Extended" panose="02010509020102010303" pitchFamily="50" charset="0"/>
                <a:ea typeface="Cambria Math" panose="02040503050406030204" pitchFamily="18" charset="0"/>
              </a:rPr>
              <a:t>-low temporal/topographic resolution </a:t>
            </a:r>
          </a:p>
          <a:p>
            <a:r>
              <a:rPr lang="en-US" sz="2000" dirty="0">
                <a:latin typeface="OCR A Extended" panose="02010509020102010303" pitchFamily="50" charset="0"/>
                <a:ea typeface="Cambria Math" panose="02040503050406030204" pitchFamily="18" charset="0"/>
              </a:rPr>
              <a:t>-orthogonal &amp; independent components from large regions</a:t>
            </a:r>
          </a:p>
          <a:p>
            <a:r>
              <a:rPr lang="en-US" sz="2000" b="0" dirty="0">
                <a:latin typeface="OCR A Extended" panose="02010509020102010303" pitchFamily="50" charset="0"/>
                <a:ea typeface="Cambria Math" panose="02040503050406030204" pitchFamily="18" charset="0"/>
              </a:rPr>
              <a:t>-activation summation of regions we should treat as separate  </a:t>
            </a:r>
          </a:p>
        </p:txBody>
      </p:sp>
    </p:spTree>
    <p:extLst>
      <p:ext uri="{BB962C8B-B14F-4D97-AF65-F5344CB8AC3E}">
        <p14:creationId xmlns:p14="http://schemas.microsoft.com/office/powerpoint/2010/main" val="2659050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-1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FFEAB-306E-4955-A924-98672C07B742}"/>
              </a:ext>
            </a:extLst>
          </p:cNvPr>
          <p:cNvSpPr txBox="1"/>
          <p:nvPr/>
        </p:nvSpPr>
        <p:spPr>
          <a:xfrm>
            <a:off x="382385" y="29925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702A9-178D-4C9D-A28D-66F3F097AC4C}"/>
              </a:ext>
            </a:extLst>
          </p:cNvPr>
          <p:cNvSpPr txBox="1"/>
          <p:nvPr/>
        </p:nvSpPr>
        <p:spPr>
          <a:xfrm>
            <a:off x="567116" y="32811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Discussion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D5BF5-41B1-46B4-B3B4-4C1E70968335}"/>
              </a:ext>
            </a:extLst>
          </p:cNvPr>
          <p:cNvSpPr txBox="1"/>
          <p:nvPr/>
        </p:nvSpPr>
        <p:spPr>
          <a:xfrm>
            <a:off x="567116" y="1213658"/>
            <a:ext cx="1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C473A-1DA5-4722-9FED-F815C4B9A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7906"/>
            <a:ext cx="9144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15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-1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FFEAB-306E-4955-A924-98672C07B742}"/>
              </a:ext>
            </a:extLst>
          </p:cNvPr>
          <p:cNvSpPr txBox="1"/>
          <p:nvPr/>
        </p:nvSpPr>
        <p:spPr>
          <a:xfrm>
            <a:off x="382385" y="29925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702A9-178D-4C9D-A28D-66F3F097AC4C}"/>
              </a:ext>
            </a:extLst>
          </p:cNvPr>
          <p:cNvSpPr txBox="1"/>
          <p:nvPr/>
        </p:nvSpPr>
        <p:spPr>
          <a:xfrm>
            <a:off x="567116" y="328111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Proposal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D5BF5-41B1-46B4-B3B4-4C1E70968335}"/>
              </a:ext>
            </a:extLst>
          </p:cNvPr>
          <p:cNvSpPr txBox="1"/>
          <p:nvPr/>
        </p:nvSpPr>
        <p:spPr>
          <a:xfrm>
            <a:off x="567116" y="1213658"/>
            <a:ext cx="1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0" dirty="0">
              <a:latin typeface="OCR A Extended" panose="02010509020102010303" pitchFamily="50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D6012-C05D-427F-853E-E30E366AC2B7}"/>
              </a:ext>
            </a:extLst>
          </p:cNvPr>
          <p:cNvSpPr txBox="1"/>
          <p:nvPr/>
        </p:nvSpPr>
        <p:spPr>
          <a:xfrm>
            <a:off x="429491" y="1213658"/>
            <a:ext cx="11125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CR A Extended" panose="02010509020102010303" pitchFamily="50" charset="0"/>
              </a:rPr>
              <a:t>General Timescale Localization Model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-needs more fine grain testing hierarchical processing </a:t>
            </a:r>
          </a:p>
          <a:p>
            <a:r>
              <a:rPr lang="en-US" sz="2000" dirty="0">
                <a:latin typeface="OCR A Extended" panose="02010509020102010303" pitchFamily="50" charset="0"/>
              </a:rPr>
              <a:t>-minor differences between speech and music, generalize for multiple auditory stimuli 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1.GTLM guides peak amplitude selection for different timescales</a:t>
            </a:r>
          </a:p>
          <a:p>
            <a:r>
              <a:rPr lang="en-US" sz="2000" dirty="0">
                <a:latin typeface="OCR A Extended" panose="02010509020102010303" pitchFamily="50" charset="0"/>
              </a:rPr>
              <a:t>2.If EEG, needs better topographic resolution </a:t>
            </a:r>
          </a:p>
          <a:p>
            <a:r>
              <a:rPr lang="en-US" sz="2000" dirty="0">
                <a:latin typeface="OCR A Extended" panose="02010509020102010303" pitchFamily="50" charset="0"/>
              </a:rPr>
              <a:t>3.Event integration into one timeseries</a:t>
            </a:r>
          </a:p>
          <a:p>
            <a:r>
              <a:rPr lang="en-US" sz="2000" dirty="0">
                <a:latin typeface="OCR A Extended" panose="02010509020102010303" pitchFamily="50" charset="0"/>
              </a:rPr>
              <a:t>4.AF analysis </a:t>
            </a:r>
          </a:p>
          <a:p>
            <a:r>
              <a:rPr lang="en-US" sz="2000" dirty="0">
                <a:latin typeface="OCR A Extended" panose="02010509020102010303" pitchFamily="50" charset="0"/>
              </a:rPr>
              <a:t>5.CM analysis  </a:t>
            </a:r>
          </a:p>
        </p:txBody>
      </p:sp>
    </p:spTree>
    <p:extLst>
      <p:ext uri="{BB962C8B-B14F-4D97-AF65-F5344CB8AC3E}">
        <p14:creationId xmlns:p14="http://schemas.microsoft.com/office/powerpoint/2010/main" val="22499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-1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FFEAB-306E-4955-A924-98672C07B742}"/>
              </a:ext>
            </a:extLst>
          </p:cNvPr>
          <p:cNvSpPr txBox="1"/>
          <p:nvPr/>
        </p:nvSpPr>
        <p:spPr>
          <a:xfrm>
            <a:off x="382385" y="29925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702A9-178D-4C9D-A28D-66F3F097AC4C}"/>
              </a:ext>
            </a:extLst>
          </p:cNvPr>
          <p:cNvSpPr txBox="1"/>
          <p:nvPr/>
        </p:nvSpPr>
        <p:spPr>
          <a:xfrm>
            <a:off x="567116" y="328111"/>
            <a:ext cx="4079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Acknowledgements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D5BF5-41B1-46B4-B3B4-4C1E70968335}"/>
              </a:ext>
            </a:extLst>
          </p:cNvPr>
          <p:cNvSpPr txBox="1"/>
          <p:nvPr/>
        </p:nvSpPr>
        <p:spPr>
          <a:xfrm>
            <a:off x="567116" y="1213658"/>
            <a:ext cx="111953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OCR A Extended" panose="02010509020102010303" pitchFamily="50" charset="0"/>
              </a:rPr>
              <a:t>Adviser</a:t>
            </a:r>
            <a:r>
              <a:rPr lang="en-US" sz="2000" dirty="0">
                <a:latin typeface="OCR A Extended" panose="02010509020102010303" pitchFamily="50" charset="0"/>
              </a:rPr>
              <a:t>                 </a:t>
            </a:r>
            <a:r>
              <a:rPr lang="en-US" sz="2000" u="sng" dirty="0">
                <a:latin typeface="OCR A Extended" panose="02010509020102010303" pitchFamily="50" charset="0"/>
              </a:rPr>
              <a:t>Collaborator</a:t>
            </a:r>
            <a:r>
              <a:rPr lang="en-US" sz="2000" dirty="0">
                <a:latin typeface="OCR A Extended" panose="02010509020102010303" pitchFamily="50" charset="0"/>
              </a:rPr>
              <a:t>         </a:t>
            </a:r>
            <a:r>
              <a:rPr lang="en-US" sz="2000" u="sng" dirty="0">
                <a:latin typeface="OCR A Extended" panose="02010509020102010303" pitchFamily="50" charset="0"/>
              </a:rPr>
              <a:t>Co-Adviser</a:t>
            </a:r>
            <a:r>
              <a:rPr lang="en-US" sz="2000" dirty="0">
                <a:latin typeface="OCR A Extended" panose="02010509020102010303" pitchFamily="50" charset="0"/>
              </a:rPr>
              <a:t> 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 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Chris </a:t>
            </a:r>
            <a:r>
              <a:rPr lang="en-US" sz="2000" dirty="0" err="1">
                <a:latin typeface="OCR A Extended" panose="02010509020102010303" pitchFamily="50" charset="0"/>
              </a:rPr>
              <a:t>Kello</a:t>
            </a:r>
            <a:r>
              <a:rPr lang="en-US" sz="2000" dirty="0">
                <a:latin typeface="OCR A Extended" panose="02010509020102010303" pitchFamily="50" charset="0"/>
              </a:rPr>
              <a:t> </a:t>
            </a:r>
          </a:p>
          <a:p>
            <a:r>
              <a:rPr lang="en-US" sz="2000" dirty="0">
                <a:latin typeface="OCR A Extended" panose="02010509020102010303" pitchFamily="50" charset="0"/>
              </a:rPr>
              <a:t>                       Daniel Comstock     Ramesh </a:t>
            </a:r>
            <a:r>
              <a:rPr lang="en-US" sz="2000" dirty="0" err="1">
                <a:latin typeface="OCR A Extended" panose="02010509020102010303" pitchFamily="50" charset="0"/>
              </a:rPr>
              <a:t>Balasubramaniam</a:t>
            </a:r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                                        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u="sng" dirty="0">
                <a:latin typeface="OCR A Extended" panose="02010509020102010303" pitchFamily="50" charset="0"/>
              </a:rPr>
              <a:t>Research Assistants</a:t>
            </a:r>
            <a:r>
              <a:rPr lang="en-US" sz="2000" dirty="0">
                <a:latin typeface="OCR A Extended" panose="02010509020102010303" pitchFamily="50" charset="0"/>
              </a:rPr>
              <a:t> 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Alejandra Santoyo </a:t>
            </a:r>
            <a:br>
              <a:rPr lang="en-US" sz="2000" dirty="0">
                <a:latin typeface="OCR A Extended" panose="02010509020102010303" pitchFamily="50" charset="0"/>
              </a:rPr>
            </a:br>
            <a:r>
              <a:rPr lang="en-US" sz="2000" dirty="0">
                <a:latin typeface="OCR A Extended" panose="02010509020102010303" pitchFamily="50" charset="0"/>
              </a:rPr>
              <a:t>Priscilla Chan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BA4A-8948-4FD6-8C6A-C61E36B34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6" y="1671011"/>
            <a:ext cx="2600033" cy="1735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D6E68B-331E-4EF4-95CF-F0FAA3F51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05" y="1647112"/>
            <a:ext cx="2186247" cy="2228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13D1D-DB99-4F44-8E55-DAAB8E850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08" y="1633692"/>
            <a:ext cx="2136080" cy="21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1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13825"/>
            <a:ext cx="12204168" cy="6858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6B177-33AA-48F3-8F0A-82846714A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3" y="2441649"/>
            <a:ext cx="3251842" cy="22409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E4EFD2-D892-4E3E-96D8-44A51AD40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00" y="3015179"/>
            <a:ext cx="3526951" cy="14489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FD4EB5-CF3B-4C03-B6C8-744537C4F3DF}"/>
              </a:ext>
            </a:extLst>
          </p:cNvPr>
          <p:cNvSpPr txBox="1"/>
          <p:nvPr/>
        </p:nvSpPr>
        <p:spPr>
          <a:xfrm>
            <a:off x="1150811" y="183370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Auditory Stimuli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66580-F21E-456A-81A3-33AEB19DF46E}"/>
              </a:ext>
            </a:extLst>
          </p:cNvPr>
          <p:cNvSpPr txBox="1"/>
          <p:nvPr/>
        </p:nvSpPr>
        <p:spPr>
          <a:xfrm>
            <a:off x="7338977" y="2018367"/>
            <a:ext cx="217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Brain Response</a:t>
            </a:r>
          </a:p>
        </p:txBody>
      </p:sp>
      <p:sp>
        <p:nvSpPr>
          <p:cNvPr id="3" name="Equals 2">
            <a:extLst>
              <a:ext uri="{FF2B5EF4-FFF2-40B4-BE49-F238E27FC236}">
                <a16:creationId xmlns:a16="http://schemas.microsoft.com/office/drawing/2014/main" id="{49A1F5F8-A75F-4AF0-9E71-CD74ACCCD134}"/>
              </a:ext>
            </a:extLst>
          </p:cNvPr>
          <p:cNvSpPr/>
          <p:nvPr/>
        </p:nvSpPr>
        <p:spPr>
          <a:xfrm>
            <a:off x="4664951" y="3271187"/>
            <a:ext cx="1188720" cy="731520"/>
          </a:xfrm>
          <a:prstGeom prst="mathEqual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940B1-B093-4066-A905-1FDC321DFE11}"/>
              </a:ext>
            </a:extLst>
          </p:cNvPr>
          <p:cNvSpPr txBox="1"/>
          <p:nvPr/>
        </p:nvSpPr>
        <p:spPr>
          <a:xfrm>
            <a:off x="764771" y="358179"/>
            <a:ext cx="2488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Hypothesis</a:t>
            </a:r>
            <a:r>
              <a:rPr lang="en-US" dirty="0">
                <a:latin typeface="OCR A Extended" panose="02010509020102010303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886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13825"/>
            <a:ext cx="12204168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39F17-EF50-4566-85EC-84E865EE0471}"/>
              </a:ext>
            </a:extLst>
          </p:cNvPr>
          <p:cNvSpPr txBox="1"/>
          <p:nvPr/>
        </p:nvSpPr>
        <p:spPr>
          <a:xfrm>
            <a:off x="606830" y="365125"/>
            <a:ext cx="4729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Why do we think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76B35-715E-441D-B50F-AAB6D264BF60}"/>
              </a:ext>
            </a:extLst>
          </p:cNvPr>
          <p:cNvSpPr txBox="1"/>
          <p:nvPr/>
        </p:nvSpPr>
        <p:spPr>
          <a:xfrm>
            <a:off x="606830" y="1155469"/>
            <a:ext cx="11055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CR A Extended" panose="02010509020102010303" pitchFamily="50" charset="0"/>
              </a:rPr>
              <a:t>Neural Entrainment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Stimuli rhythm (simple to complex) shows modulation in brain responses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OCR A Extended" panose="02010509020102010303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Slower rhythms demonstrate slower corresponding brain responses and same with faster rhythms </a:t>
            </a:r>
            <a:r>
              <a:rPr lang="en-US" dirty="0">
                <a:latin typeface="OCR A Extended" panose="02010509020102010303" pitchFamily="50" charset="0"/>
              </a:rPr>
              <a:t>(</a:t>
            </a:r>
            <a:r>
              <a:rPr lang="en-US" dirty="0" err="1">
                <a:latin typeface="OCR A Extended" panose="02010509020102010303" pitchFamily="50" charset="0"/>
              </a:rPr>
              <a:t>Musacchia</a:t>
            </a:r>
            <a:r>
              <a:rPr lang="en-US" dirty="0">
                <a:latin typeface="OCR A Extended" panose="02010509020102010303" pitchFamily="50" charset="0"/>
              </a:rPr>
              <a:t>, Large, &amp; Schroeder, 2014)</a:t>
            </a:r>
            <a:endParaRPr lang="en-US" sz="2000" dirty="0">
              <a:latin typeface="OCR A Extended" panose="02010509020102010303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OCR A Extended" panose="02010509020102010303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Pitch variability in prediction/error tasks modulate beta band </a:t>
            </a:r>
            <a:r>
              <a:rPr lang="en-US" dirty="0">
                <a:latin typeface="OCR A Extended" panose="02010509020102010303" pitchFamily="50" charset="0"/>
              </a:rPr>
              <a:t>(Chang, </a:t>
            </a:r>
            <a:r>
              <a:rPr lang="en-US" dirty="0" err="1">
                <a:latin typeface="OCR A Extended" panose="02010509020102010303" pitchFamily="50" charset="0"/>
              </a:rPr>
              <a:t>Bosnyak</a:t>
            </a:r>
            <a:r>
              <a:rPr lang="en-US" dirty="0">
                <a:latin typeface="OCR A Extended" panose="02010509020102010303" pitchFamily="50" charset="0"/>
              </a:rPr>
              <a:t>, &amp; Trainor, 2016)</a:t>
            </a:r>
            <a:r>
              <a:rPr lang="en-US" sz="2000" dirty="0">
                <a:latin typeface="OCR A Extended" panose="02010509020102010303" pitchFamily="50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95975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13825"/>
            <a:ext cx="12204168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39F17-EF50-4566-85EC-84E865EE0471}"/>
              </a:ext>
            </a:extLst>
          </p:cNvPr>
          <p:cNvSpPr txBox="1"/>
          <p:nvPr/>
        </p:nvSpPr>
        <p:spPr>
          <a:xfrm>
            <a:off x="606830" y="365125"/>
            <a:ext cx="4729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Why do we think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76B35-715E-441D-B50F-AAB6D264BF60}"/>
              </a:ext>
            </a:extLst>
          </p:cNvPr>
          <p:cNvSpPr txBox="1"/>
          <p:nvPr/>
        </p:nvSpPr>
        <p:spPr>
          <a:xfrm>
            <a:off x="606830" y="1155469"/>
            <a:ext cx="110559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CR A Extended" panose="02010509020102010303" pitchFamily="50" charset="0"/>
              </a:rPr>
              <a:t>Abney et al., (2014)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Evidence for complexity matching in friendly dyadic conversations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Schneider et al., (Under Review)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Hierarchical temporal structure of bilingual dyads show matching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Ding &amp; </a:t>
            </a:r>
            <a:r>
              <a:rPr lang="en-US" sz="2000" dirty="0" err="1">
                <a:latin typeface="OCR A Extended" panose="02010509020102010303" pitchFamily="50" charset="0"/>
              </a:rPr>
              <a:t>Poeppel</a:t>
            </a:r>
            <a:r>
              <a:rPr lang="en-US" sz="2000" dirty="0">
                <a:latin typeface="OCR A Extended" panose="02010509020102010303" pitchFamily="50" charset="0"/>
              </a:rPr>
              <a:t> et al.,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Evidence for cortical tracking at distinct linguistic hierarchies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Di </a:t>
            </a:r>
            <a:r>
              <a:rPr lang="en-US" sz="2000" dirty="0" err="1">
                <a:latin typeface="OCR A Extended" panose="02010509020102010303" pitchFamily="50" charset="0"/>
              </a:rPr>
              <a:t>Liberto</a:t>
            </a:r>
            <a:r>
              <a:rPr lang="en-US" sz="2000" dirty="0">
                <a:latin typeface="OCR A Extended" panose="02010509020102010303" pitchFamily="50" charset="0"/>
              </a:rPr>
              <a:t> et al., (2015)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Phonemic units in natural speech (~155 secs) tracked by </a:t>
            </a:r>
            <a:r>
              <a:rPr lang="en-US" sz="2000">
                <a:latin typeface="OCR A Extended" panose="02010509020102010303" pitchFamily="50" charset="0"/>
              </a:rPr>
              <a:t>lower frequencies </a:t>
            </a:r>
            <a:endParaRPr lang="en-US" sz="2000" dirty="0">
              <a:latin typeface="OCR A Extended" panose="020105090201020103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12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13825"/>
            <a:ext cx="12204168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39F17-EF50-4566-85EC-84E865EE0471}"/>
              </a:ext>
            </a:extLst>
          </p:cNvPr>
          <p:cNvSpPr txBox="1"/>
          <p:nvPr/>
        </p:nvSpPr>
        <p:spPr>
          <a:xfrm>
            <a:off x="606830" y="365125"/>
            <a:ext cx="4729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Why do we think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76B35-715E-441D-B50F-AAB6D264BF60}"/>
              </a:ext>
            </a:extLst>
          </p:cNvPr>
          <p:cNvSpPr txBox="1"/>
          <p:nvPr/>
        </p:nvSpPr>
        <p:spPr>
          <a:xfrm>
            <a:off x="606830" y="1155469"/>
            <a:ext cx="110559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CR A Extended" panose="02010509020102010303" pitchFamily="50" charset="0"/>
              </a:rPr>
              <a:t>Abney et al., (2014)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Evidence for complexity matching in friendly dyadic conversations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Schneider et al., (Under Review)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Hierarchical temporal structure of bilingual dyads show matching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Ding &amp; </a:t>
            </a:r>
            <a:r>
              <a:rPr lang="en-US" sz="2000" dirty="0" err="1">
                <a:latin typeface="OCR A Extended" panose="02010509020102010303" pitchFamily="50" charset="0"/>
              </a:rPr>
              <a:t>Poeppel</a:t>
            </a:r>
            <a:r>
              <a:rPr lang="en-US" sz="2000" dirty="0">
                <a:latin typeface="OCR A Extended" panose="02010509020102010303" pitchFamily="50" charset="0"/>
              </a:rPr>
              <a:t> et al.,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Evidence for cortical tracking at distinct linguistic hierarchies</a:t>
            </a:r>
          </a:p>
        </p:txBody>
      </p:sp>
    </p:spTree>
    <p:extLst>
      <p:ext uri="{BB962C8B-B14F-4D97-AF65-F5344CB8AC3E}">
        <p14:creationId xmlns:p14="http://schemas.microsoft.com/office/powerpoint/2010/main" val="265248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8" y="-13827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CB809-70CD-4897-A10B-03B384DA99E9}"/>
              </a:ext>
            </a:extLst>
          </p:cNvPr>
          <p:cNvSpPr txBox="1"/>
          <p:nvPr/>
        </p:nvSpPr>
        <p:spPr>
          <a:xfrm>
            <a:off x="281247" y="273685"/>
            <a:ext cx="9057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Hierarchical Temporal Structure of Sounds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C5A39-DC2D-4E1C-9158-4BB2F16095DC}"/>
              </a:ext>
            </a:extLst>
          </p:cNvPr>
          <p:cNvSpPr txBox="1"/>
          <p:nvPr/>
        </p:nvSpPr>
        <p:spPr>
          <a:xfrm>
            <a:off x="349135" y="1221970"/>
            <a:ext cx="11438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OCR A Extended" panose="02010509020102010303" pitchFamily="50" charset="0"/>
              </a:rPr>
              <a:t>Kello</a:t>
            </a:r>
            <a:r>
              <a:rPr lang="en-US" sz="2000" dirty="0">
                <a:latin typeface="OCR A Extended" panose="02010509020102010303" pitchFamily="50" charset="0"/>
              </a:rPr>
              <a:t> et al.,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Perceptually distinct sounds can share underlying HTS 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CR A Extended" panose="020105090201020103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CR A Extended" panose="02010509020102010303" pitchFamily="50" charset="0"/>
              </a:rPr>
              <a:t>Maybe the brain can pick up on these associations; reflected in neural oscillations</a:t>
            </a:r>
          </a:p>
        </p:txBody>
      </p:sp>
    </p:spTree>
    <p:extLst>
      <p:ext uri="{BB962C8B-B14F-4D97-AF65-F5344CB8AC3E}">
        <p14:creationId xmlns:p14="http://schemas.microsoft.com/office/powerpoint/2010/main" val="151200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9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CB809-70CD-4897-A10B-03B384DA99E9}"/>
              </a:ext>
            </a:extLst>
          </p:cNvPr>
          <p:cNvSpPr txBox="1"/>
          <p:nvPr/>
        </p:nvSpPr>
        <p:spPr>
          <a:xfrm>
            <a:off x="281247" y="273685"/>
            <a:ext cx="9057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Hierarchical Temporal Structure of Sounds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DEBDC-AA9F-4997-9C14-F96AC242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23" y="978777"/>
            <a:ext cx="6391074" cy="58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9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D97-A471-4A2C-8C76-F6608CBD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0FB01-0D76-4861-8982-89D337CD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9"/>
            <a:ext cx="12204168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CB809-70CD-4897-A10B-03B384DA99E9}"/>
              </a:ext>
            </a:extLst>
          </p:cNvPr>
          <p:cNvSpPr txBox="1"/>
          <p:nvPr/>
        </p:nvSpPr>
        <p:spPr>
          <a:xfrm>
            <a:off x="281247" y="27368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CR A Extended" panose="02010509020102010303" pitchFamily="50" charset="0"/>
              </a:rPr>
              <a:t>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B7392B-2C6A-452D-9BC7-0D83D2437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" y="957012"/>
            <a:ext cx="12192000" cy="5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66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623</Words>
  <Application>Microsoft Office PowerPoint</Application>
  <PresentationFormat>Widescreen</PresentationFormat>
  <Paragraphs>159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OCR A Extended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Adolfo Ramirez-Aristizabal</dc:creator>
  <cp:lastModifiedBy>Adolfo Ramirez</cp:lastModifiedBy>
  <cp:revision>57</cp:revision>
  <dcterms:created xsi:type="dcterms:W3CDTF">2018-05-02T21:12:16Z</dcterms:created>
  <dcterms:modified xsi:type="dcterms:W3CDTF">2018-09-05T19:42:01Z</dcterms:modified>
</cp:coreProperties>
</file>